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381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381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381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381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381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381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55BBA0"/>
          </a:solidFill>
        </a:fill>
      </a:tcStyle>
    </a:band2H>
    <a:firstCol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5BBA0"/>
          </a:solidFill>
        </a:fill>
      </a:tcStyle>
    </a:lastRow>
    <a:fir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381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381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rgbClr val="55BBA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solidFill>
            <a:srgbClr val="55BBA0">
              <a:alpha val="20000"/>
            </a:srgbClr>
          </a:solidFill>
        </a:fill>
      </a:tcStyle>
    </a:firstCol>
    <a:la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50800" cap="flat">
              <a:solidFill>
                <a:srgbClr val="55BBA0"/>
              </a:solidFill>
              <a:prstDash val="solid"/>
              <a:round/>
            </a:ln>
          </a:top>
          <a:bottom>
            <a:ln w="127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5BBA0"/>
        </a:fontRef>
        <a:srgbClr val="55BBA0"/>
      </a:tcTxStyle>
      <a:tcStyle>
        <a:tcBdr>
          <a:left>
            <a:ln w="12700" cap="flat">
              <a:solidFill>
                <a:srgbClr val="55BBA0"/>
              </a:solidFill>
              <a:prstDash val="solid"/>
              <a:round/>
            </a:ln>
          </a:left>
          <a:right>
            <a:ln w="12700" cap="flat">
              <a:solidFill>
                <a:srgbClr val="55BBA0"/>
              </a:solidFill>
              <a:prstDash val="solid"/>
              <a:round/>
            </a:ln>
          </a:right>
          <a:top>
            <a:ln w="12700" cap="flat">
              <a:solidFill>
                <a:srgbClr val="55BBA0"/>
              </a:solidFill>
              <a:prstDash val="solid"/>
              <a:round/>
            </a:ln>
          </a:top>
          <a:bottom>
            <a:ln w="25400" cap="flat">
              <a:solidFill>
                <a:srgbClr val="55BBA0"/>
              </a:solidFill>
              <a:prstDash val="solid"/>
              <a:round/>
            </a:ln>
          </a:bottom>
          <a:insideH>
            <a:ln w="12700" cap="flat">
              <a:solidFill>
                <a:srgbClr val="55BBA0"/>
              </a:solidFill>
              <a:prstDash val="solid"/>
              <a:round/>
            </a:ln>
          </a:insideH>
          <a:insideV>
            <a:ln w="12700" cap="flat">
              <a:solidFill>
                <a:srgbClr val="55BBA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10.tif"/><Relationship Id="rId9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5" Type="http://schemas.openxmlformats.org/officeDocument/2006/relationships/image" Target="../media/image3.png"/><Relationship Id="rId6" Type="http://schemas.openxmlformats.org/officeDocument/2006/relationships/image" Target="../media/image11.tif"/><Relationship Id="rId7" Type="http://schemas.openxmlformats.org/officeDocument/2006/relationships/image" Target="../media/image4.png"/><Relationship Id="rId8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Relationship Id="rId4" Type="http://schemas.openxmlformats.org/officeDocument/2006/relationships/image" Target="../media/image1.png"/><Relationship Id="rId5" Type="http://schemas.openxmlformats.org/officeDocument/2006/relationships/hyperlink" Target="http://moveon.perini.me" TargetMode="External"/><Relationship Id="rId6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gif"/><Relationship Id="rId4" Type="http://schemas.openxmlformats.org/officeDocument/2006/relationships/image" Target="../media/image2.tif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1.gif"/><Relationship Id="rId5" Type="http://schemas.openxmlformats.org/officeDocument/2006/relationships/image" Target="../media/image2.tif"/><Relationship Id="rId6" Type="http://schemas.openxmlformats.org/officeDocument/2006/relationships/image" Target="../media/image2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3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3" Type="http://schemas.openxmlformats.org/officeDocument/2006/relationships/image" Target="../media/image3.tif"/><Relationship Id="rId4" Type="http://schemas.openxmlformats.org/officeDocument/2006/relationships/image" Target="../media/image2.tif"/><Relationship Id="rId5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3" Type="http://schemas.openxmlformats.org/officeDocument/2006/relationships/image" Target="../media/image3.gif"/><Relationship Id="rId4" Type="http://schemas.openxmlformats.org/officeDocument/2006/relationships/image" Target="../media/image3.tif"/><Relationship Id="rId5" Type="http://schemas.openxmlformats.org/officeDocument/2006/relationships/image" Target="../media/image2.tif"/><Relationship Id="rId6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5.tif"/><Relationship Id="rId6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8139" y="4094909"/>
            <a:ext cx="4928522" cy="156378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Airport  Car Sharing"/>
          <p:cNvSpPr txBox="1"/>
          <p:nvPr/>
        </p:nvSpPr>
        <p:spPr>
          <a:xfrm>
            <a:off x="9151666" y="8761852"/>
            <a:ext cx="35579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2800"/>
            </a:pPr>
            <a:r>
              <a:rPr sz="4800"/>
              <a:t>Car Sharing</a:t>
            </a:r>
          </a:p>
        </p:txBody>
      </p:sp>
      <p:sp>
        <p:nvSpPr>
          <p:cNvPr id="121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2142" y="3809100"/>
            <a:ext cx="3560265" cy="838205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grpSp>
        <p:nvGrpSpPr>
          <p:cNvPr id="183" name="Group"/>
          <p:cNvGrpSpPr/>
          <p:nvPr/>
        </p:nvGrpSpPr>
        <p:grpSpPr>
          <a:xfrm>
            <a:off x="8861935" y="3058202"/>
            <a:ext cx="2340001" cy="2340001"/>
            <a:chOff x="0" y="0"/>
            <a:chExt cx="2339999" cy="2339999"/>
          </a:xfrm>
        </p:grpSpPr>
        <p:pic>
          <p:nvPicPr>
            <p:cNvPr id="181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47471" y="23919"/>
              <a:ext cx="2108201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82" name="Oval 5"/>
            <p:cNvSpPr/>
            <p:nvPr/>
          </p:nvSpPr>
          <p:spPr>
            <a:xfrm>
              <a:off x="0" y="0"/>
              <a:ext cx="2340000" cy="2340000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grpSp>
        <p:nvGrpSpPr>
          <p:cNvPr id="186" name="Group"/>
          <p:cNvGrpSpPr/>
          <p:nvPr/>
        </p:nvGrpSpPr>
        <p:grpSpPr>
          <a:xfrm>
            <a:off x="1802863" y="3035227"/>
            <a:ext cx="3095127" cy="2385950"/>
            <a:chOff x="0" y="0"/>
            <a:chExt cx="3095125" cy="2385949"/>
          </a:xfrm>
        </p:grpSpPr>
        <p:pic>
          <p:nvPicPr>
            <p:cNvPr id="184" name="Content Placeholder 7" descr="Content Placeholder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95126" cy="231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Oval 5"/>
            <p:cNvSpPr/>
            <p:nvPr/>
          </p:nvSpPr>
          <p:spPr>
            <a:xfrm>
              <a:off x="326391" y="45949"/>
              <a:ext cx="2340001" cy="2340001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ree Parking"/>
          <p:cNvSpPr txBox="1"/>
          <p:nvPr/>
        </p:nvSpPr>
        <p:spPr>
          <a:xfrm>
            <a:off x="4599381" y="2614158"/>
            <a:ext cx="380603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Free Parking</a:t>
            </a:r>
          </a:p>
        </p:txBody>
      </p:sp>
      <p:sp>
        <p:nvSpPr>
          <p:cNvPr id="189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90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rusted Renting"/>
          <p:cNvSpPr txBox="1"/>
          <p:nvPr/>
        </p:nvSpPr>
        <p:spPr>
          <a:xfrm>
            <a:off x="4142181" y="4212301"/>
            <a:ext cx="472043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Trusted Renting</a:t>
            </a:r>
          </a:p>
        </p:txBody>
      </p:sp>
      <p:sp>
        <p:nvSpPr>
          <p:cNvPr id="193" name="Free Parking"/>
          <p:cNvSpPr txBox="1"/>
          <p:nvPr/>
        </p:nvSpPr>
        <p:spPr>
          <a:xfrm>
            <a:off x="4599381" y="2614158"/>
            <a:ext cx="380603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Free Parking</a:t>
            </a:r>
          </a:p>
        </p:txBody>
      </p:sp>
      <p:sp>
        <p:nvSpPr>
          <p:cNvPr id="194" name="Trusted Renting"/>
          <p:cNvSpPr txBox="1"/>
          <p:nvPr/>
        </p:nvSpPr>
        <p:spPr>
          <a:xfrm>
            <a:off x="4696511" y="4928576"/>
            <a:ext cx="3611779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26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(Analyze Driving Style)</a:t>
            </a:r>
          </a:p>
        </p:txBody>
      </p:sp>
      <p:sp>
        <p:nvSpPr>
          <p:cNvPr id="195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96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rusted Renting"/>
          <p:cNvSpPr txBox="1"/>
          <p:nvPr/>
        </p:nvSpPr>
        <p:spPr>
          <a:xfrm>
            <a:off x="4142181" y="4212301"/>
            <a:ext cx="472043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Trusted Renting</a:t>
            </a:r>
          </a:p>
        </p:txBody>
      </p:sp>
      <p:sp>
        <p:nvSpPr>
          <p:cNvPr id="199" name="Free Parking"/>
          <p:cNvSpPr txBox="1"/>
          <p:nvPr/>
        </p:nvSpPr>
        <p:spPr>
          <a:xfrm>
            <a:off x="4599381" y="2614158"/>
            <a:ext cx="3806039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Free Parking</a:t>
            </a:r>
          </a:p>
        </p:txBody>
      </p:sp>
      <p:sp>
        <p:nvSpPr>
          <p:cNvPr id="200" name="Make extra bucks"/>
          <p:cNvSpPr txBox="1"/>
          <p:nvPr/>
        </p:nvSpPr>
        <p:spPr>
          <a:xfrm>
            <a:off x="3758742" y="6306223"/>
            <a:ext cx="548731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>
                <a:solidFill>
                  <a:srgbClr val="55BBA0"/>
                </a:solidFill>
              </a:defRPr>
            </a:pPr>
            <a:r>
              <a:rPr>
                <a:solidFill>
                  <a:srgbClr val="5E5E5E"/>
                </a:solidFill>
              </a:rPr>
              <a:t>Make extra money</a:t>
            </a:r>
          </a:p>
        </p:txBody>
      </p:sp>
      <p:sp>
        <p:nvSpPr>
          <p:cNvPr id="201" name="Trusted Renting"/>
          <p:cNvSpPr txBox="1"/>
          <p:nvPr/>
        </p:nvSpPr>
        <p:spPr>
          <a:xfrm>
            <a:off x="4696511" y="4928576"/>
            <a:ext cx="3611779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26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(Analyze Driving Style)</a:t>
            </a:r>
          </a:p>
        </p:txBody>
      </p:sp>
      <p:sp>
        <p:nvSpPr>
          <p:cNvPr id="202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203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Market Size"/>
          <p:cNvSpPr txBox="1"/>
          <p:nvPr/>
        </p:nvSpPr>
        <p:spPr>
          <a:xfrm>
            <a:off x="9008216" y="8714951"/>
            <a:ext cx="3629051" cy="84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9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Market Size</a:t>
            </a:r>
          </a:p>
        </p:txBody>
      </p:sp>
      <p:sp>
        <p:nvSpPr>
          <p:cNvPr id="206" name="X bizTravellers"/>
          <p:cNvSpPr txBox="1"/>
          <p:nvPr/>
        </p:nvSpPr>
        <p:spPr>
          <a:xfrm>
            <a:off x="3536086" y="2687932"/>
            <a:ext cx="593262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82m bizTravellers </a:t>
            </a:r>
            <a:r>
              <a:rPr sz="2400"/>
              <a:t>(EU)</a:t>
            </a:r>
          </a:p>
        </p:txBody>
      </p:sp>
      <p:sp>
        <p:nvSpPr>
          <p:cNvPr id="207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208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Market Size"/>
          <p:cNvSpPr txBox="1"/>
          <p:nvPr/>
        </p:nvSpPr>
        <p:spPr>
          <a:xfrm>
            <a:off x="9008216" y="8714951"/>
            <a:ext cx="3629051" cy="84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9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Market Size</a:t>
            </a:r>
          </a:p>
        </p:txBody>
      </p:sp>
      <p:sp>
        <p:nvSpPr>
          <p:cNvPr id="211" name="42M travellers"/>
          <p:cNvSpPr txBox="1"/>
          <p:nvPr/>
        </p:nvSpPr>
        <p:spPr>
          <a:xfrm>
            <a:off x="3660292" y="4466541"/>
            <a:ext cx="568421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27m travellers </a:t>
            </a:r>
            <a:r>
              <a:rPr sz="2400"/>
              <a:t>(Arlanda)</a:t>
            </a:r>
          </a:p>
        </p:txBody>
      </p:sp>
      <p:sp>
        <p:nvSpPr>
          <p:cNvPr id="212" name="X bizTravellers"/>
          <p:cNvSpPr txBox="1"/>
          <p:nvPr/>
        </p:nvSpPr>
        <p:spPr>
          <a:xfrm>
            <a:off x="3536086" y="2687932"/>
            <a:ext cx="593262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82m bizTravellers </a:t>
            </a:r>
            <a:r>
              <a:rPr sz="2400"/>
              <a:t>(EU)</a:t>
            </a:r>
          </a:p>
        </p:txBody>
      </p:sp>
      <p:sp>
        <p:nvSpPr>
          <p:cNvPr id="213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214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Market Size"/>
          <p:cNvSpPr txBox="1"/>
          <p:nvPr/>
        </p:nvSpPr>
        <p:spPr>
          <a:xfrm>
            <a:off x="9008216" y="8714951"/>
            <a:ext cx="3629051" cy="84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9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Market Size</a:t>
            </a:r>
          </a:p>
        </p:txBody>
      </p:sp>
      <p:sp>
        <p:nvSpPr>
          <p:cNvPr id="217" name="42M travellers"/>
          <p:cNvSpPr txBox="1"/>
          <p:nvPr/>
        </p:nvSpPr>
        <p:spPr>
          <a:xfrm>
            <a:off x="3660292" y="4466541"/>
            <a:ext cx="568421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27m travellers </a:t>
            </a:r>
            <a:r>
              <a:rPr sz="2400"/>
              <a:t>(Arlanda)</a:t>
            </a:r>
          </a:p>
        </p:txBody>
      </p:sp>
      <p:sp>
        <p:nvSpPr>
          <p:cNvPr id="218" name="X bizTravellers"/>
          <p:cNvSpPr txBox="1"/>
          <p:nvPr/>
        </p:nvSpPr>
        <p:spPr>
          <a:xfrm>
            <a:off x="3536086" y="2687932"/>
            <a:ext cx="593262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82m bizTravellers </a:t>
            </a:r>
            <a:r>
              <a:rPr sz="2400"/>
              <a:t>(EU)</a:t>
            </a:r>
          </a:p>
        </p:txBody>
      </p:sp>
      <p:sp>
        <p:nvSpPr>
          <p:cNvPr id="219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220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42M travellers"/>
          <p:cNvSpPr txBox="1"/>
          <p:nvPr/>
        </p:nvSpPr>
        <p:spPr>
          <a:xfrm>
            <a:off x="3854453" y="6245149"/>
            <a:ext cx="5295901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18k parking spots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4667" y="4439843"/>
            <a:ext cx="3560266" cy="838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"/>
          <p:cNvGrpSpPr/>
          <p:nvPr/>
        </p:nvGrpSpPr>
        <p:grpSpPr>
          <a:xfrm>
            <a:off x="9916035" y="3688945"/>
            <a:ext cx="2340001" cy="2340001"/>
            <a:chOff x="0" y="0"/>
            <a:chExt cx="2339999" cy="2339999"/>
          </a:xfrm>
        </p:grpSpPr>
        <p:pic>
          <p:nvPicPr>
            <p:cNvPr id="224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47471" y="23919"/>
              <a:ext cx="2108201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25" name="Oval 5"/>
            <p:cNvSpPr/>
            <p:nvPr/>
          </p:nvSpPr>
          <p:spPr>
            <a:xfrm>
              <a:off x="0" y="0"/>
              <a:ext cx="2340000" cy="2340000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grpSp>
        <p:nvGrpSpPr>
          <p:cNvPr id="229" name="Group"/>
          <p:cNvGrpSpPr/>
          <p:nvPr/>
        </p:nvGrpSpPr>
        <p:grpSpPr>
          <a:xfrm>
            <a:off x="748764" y="3665971"/>
            <a:ext cx="3095126" cy="2385950"/>
            <a:chOff x="0" y="0"/>
            <a:chExt cx="3095125" cy="2385949"/>
          </a:xfrm>
        </p:grpSpPr>
        <p:pic>
          <p:nvPicPr>
            <p:cNvPr id="227" name="Content Placeholder 7" descr="Content Placeholder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95126" cy="231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" name="Oval 5"/>
            <p:cNvSpPr/>
            <p:nvPr/>
          </p:nvSpPr>
          <p:spPr>
            <a:xfrm>
              <a:off x="326391" y="45949"/>
              <a:ext cx="2340001" cy="2340001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4667" y="4439843"/>
            <a:ext cx="3560266" cy="838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Group"/>
          <p:cNvGrpSpPr/>
          <p:nvPr/>
        </p:nvGrpSpPr>
        <p:grpSpPr>
          <a:xfrm>
            <a:off x="9916035" y="3688945"/>
            <a:ext cx="2340001" cy="2340001"/>
            <a:chOff x="0" y="0"/>
            <a:chExt cx="2339999" cy="2339999"/>
          </a:xfrm>
        </p:grpSpPr>
        <p:pic>
          <p:nvPicPr>
            <p:cNvPr id="232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47471" y="23919"/>
              <a:ext cx="2108201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33" name="Oval 5"/>
            <p:cNvSpPr/>
            <p:nvPr/>
          </p:nvSpPr>
          <p:spPr>
            <a:xfrm>
              <a:off x="0" y="0"/>
              <a:ext cx="2340000" cy="2340000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grpSp>
        <p:nvGrpSpPr>
          <p:cNvPr id="237" name="Group"/>
          <p:cNvGrpSpPr/>
          <p:nvPr/>
        </p:nvGrpSpPr>
        <p:grpSpPr>
          <a:xfrm>
            <a:off x="748764" y="3665971"/>
            <a:ext cx="3095126" cy="2385950"/>
            <a:chOff x="0" y="0"/>
            <a:chExt cx="3095125" cy="2385949"/>
          </a:xfrm>
        </p:grpSpPr>
        <p:pic>
          <p:nvPicPr>
            <p:cNvPr id="235" name="Content Placeholder 7" descr="Content Placeholder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95126" cy="231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Oval 5"/>
            <p:cNvSpPr/>
            <p:nvPr/>
          </p:nvSpPr>
          <p:spPr>
            <a:xfrm>
              <a:off x="326391" y="45949"/>
              <a:ext cx="2340001" cy="2340001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sp>
        <p:nvSpPr>
          <p:cNvPr id="238" name="X bizTravellers"/>
          <p:cNvSpPr txBox="1"/>
          <p:nvPr/>
        </p:nvSpPr>
        <p:spPr>
          <a:xfrm>
            <a:off x="4901336" y="5502517"/>
            <a:ext cx="3506928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25% Commission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2267" y="1349730"/>
            <a:ext cx="3560266" cy="838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" name="Group"/>
          <p:cNvGrpSpPr/>
          <p:nvPr/>
        </p:nvGrpSpPr>
        <p:grpSpPr>
          <a:xfrm>
            <a:off x="9763635" y="598832"/>
            <a:ext cx="2340001" cy="2340001"/>
            <a:chOff x="0" y="0"/>
            <a:chExt cx="2339999" cy="2339999"/>
          </a:xfrm>
        </p:grpSpPr>
        <p:pic>
          <p:nvPicPr>
            <p:cNvPr id="241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47471" y="23919"/>
              <a:ext cx="2108201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42" name="Oval 5"/>
            <p:cNvSpPr/>
            <p:nvPr/>
          </p:nvSpPr>
          <p:spPr>
            <a:xfrm>
              <a:off x="0" y="0"/>
              <a:ext cx="2340000" cy="2340000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grpSp>
        <p:nvGrpSpPr>
          <p:cNvPr id="246" name="Group"/>
          <p:cNvGrpSpPr/>
          <p:nvPr/>
        </p:nvGrpSpPr>
        <p:grpSpPr>
          <a:xfrm>
            <a:off x="596364" y="575857"/>
            <a:ext cx="3095126" cy="2385950"/>
            <a:chOff x="0" y="0"/>
            <a:chExt cx="3095125" cy="2385949"/>
          </a:xfrm>
        </p:grpSpPr>
        <p:pic>
          <p:nvPicPr>
            <p:cNvPr id="244" name="Content Placeholder 7" descr="Content Placeholder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95126" cy="231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" name="Oval 5"/>
            <p:cNvSpPr/>
            <p:nvPr/>
          </p:nvSpPr>
          <p:spPr>
            <a:xfrm>
              <a:off x="326391" y="45949"/>
              <a:ext cx="2340001" cy="2340001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sp>
        <p:nvSpPr>
          <p:cNvPr id="247" name="X bizTravellers"/>
          <p:cNvSpPr txBox="1"/>
          <p:nvPr/>
        </p:nvSpPr>
        <p:spPr>
          <a:xfrm>
            <a:off x="4748936" y="2412403"/>
            <a:ext cx="3506928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25% Commission</a:t>
            </a:r>
          </a:p>
        </p:txBody>
      </p:sp>
      <p:sp>
        <p:nvSpPr>
          <p:cNvPr id="248" name="X bizTravellers"/>
          <p:cNvSpPr txBox="1"/>
          <p:nvPr/>
        </p:nvSpPr>
        <p:spPr>
          <a:xfrm>
            <a:off x="9859672" y="4496221"/>
            <a:ext cx="214792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3200"/>
            </a:pPr>
            <a:r>
              <a:rPr sz="7200"/>
              <a:t>300€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24" name="Content Placeholder 5" descr="Content Placeholder 5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2821" y="2117209"/>
            <a:ext cx="6979158" cy="5234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moveon-logo.png" descr="moveon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2267" y="1349730"/>
            <a:ext cx="3560266" cy="838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" name="Group"/>
          <p:cNvGrpSpPr/>
          <p:nvPr/>
        </p:nvGrpSpPr>
        <p:grpSpPr>
          <a:xfrm>
            <a:off x="9763635" y="598832"/>
            <a:ext cx="2340001" cy="2340001"/>
            <a:chOff x="0" y="0"/>
            <a:chExt cx="2339999" cy="2339999"/>
          </a:xfrm>
        </p:grpSpPr>
        <p:pic>
          <p:nvPicPr>
            <p:cNvPr id="251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47471" y="23919"/>
              <a:ext cx="2108201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52" name="Oval 5"/>
            <p:cNvSpPr/>
            <p:nvPr/>
          </p:nvSpPr>
          <p:spPr>
            <a:xfrm>
              <a:off x="0" y="0"/>
              <a:ext cx="2340000" cy="2340000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grpSp>
        <p:nvGrpSpPr>
          <p:cNvPr id="256" name="Group"/>
          <p:cNvGrpSpPr/>
          <p:nvPr/>
        </p:nvGrpSpPr>
        <p:grpSpPr>
          <a:xfrm>
            <a:off x="596364" y="575857"/>
            <a:ext cx="3095126" cy="2385950"/>
            <a:chOff x="0" y="0"/>
            <a:chExt cx="3095125" cy="2385949"/>
          </a:xfrm>
        </p:grpSpPr>
        <p:pic>
          <p:nvPicPr>
            <p:cNvPr id="254" name="Content Placeholder 7" descr="Content Placeholder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95126" cy="231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" name="Oval 5"/>
            <p:cNvSpPr/>
            <p:nvPr/>
          </p:nvSpPr>
          <p:spPr>
            <a:xfrm>
              <a:off x="326391" y="45949"/>
              <a:ext cx="2340001" cy="2340001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sp>
        <p:nvSpPr>
          <p:cNvPr id="257" name="X bizTravellers"/>
          <p:cNvSpPr txBox="1"/>
          <p:nvPr/>
        </p:nvSpPr>
        <p:spPr>
          <a:xfrm>
            <a:off x="4748936" y="2412403"/>
            <a:ext cx="3506928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25% Commission</a:t>
            </a:r>
          </a:p>
        </p:txBody>
      </p:sp>
      <p:sp>
        <p:nvSpPr>
          <p:cNvPr id="258" name="X bizTravellers"/>
          <p:cNvSpPr txBox="1"/>
          <p:nvPr/>
        </p:nvSpPr>
        <p:spPr>
          <a:xfrm>
            <a:off x="5234584" y="4380903"/>
            <a:ext cx="2535632" cy="170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7200"/>
              <a:t>75€</a:t>
            </a:r>
            <a:br>
              <a:rPr sz="6400"/>
            </a:br>
            <a:r>
              <a:t>Commission</a:t>
            </a:r>
          </a:p>
        </p:txBody>
      </p:sp>
      <p:sp>
        <p:nvSpPr>
          <p:cNvPr id="259" name="X bizTravellers"/>
          <p:cNvSpPr txBox="1"/>
          <p:nvPr/>
        </p:nvSpPr>
        <p:spPr>
          <a:xfrm>
            <a:off x="9859672" y="4496221"/>
            <a:ext cx="214792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3200"/>
            </a:pPr>
            <a:r>
              <a:rPr sz="7200"/>
              <a:t>300€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2267" y="1349730"/>
            <a:ext cx="3560266" cy="838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" name="Group"/>
          <p:cNvGrpSpPr/>
          <p:nvPr/>
        </p:nvGrpSpPr>
        <p:grpSpPr>
          <a:xfrm>
            <a:off x="9763635" y="598832"/>
            <a:ext cx="2340001" cy="2340001"/>
            <a:chOff x="0" y="0"/>
            <a:chExt cx="2339999" cy="2339999"/>
          </a:xfrm>
        </p:grpSpPr>
        <p:pic>
          <p:nvPicPr>
            <p:cNvPr id="262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47471" y="23919"/>
              <a:ext cx="2108201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63" name="Oval 5"/>
            <p:cNvSpPr/>
            <p:nvPr/>
          </p:nvSpPr>
          <p:spPr>
            <a:xfrm>
              <a:off x="0" y="0"/>
              <a:ext cx="2340000" cy="2340000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grpSp>
        <p:nvGrpSpPr>
          <p:cNvPr id="267" name="Group"/>
          <p:cNvGrpSpPr/>
          <p:nvPr/>
        </p:nvGrpSpPr>
        <p:grpSpPr>
          <a:xfrm>
            <a:off x="596364" y="575857"/>
            <a:ext cx="3095126" cy="2385950"/>
            <a:chOff x="0" y="0"/>
            <a:chExt cx="3095125" cy="2385949"/>
          </a:xfrm>
        </p:grpSpPr>
        <p:pic>
          <p:nvPicPr>
            <p:cNvPr id="265" name="Content Placeholder 7" descr="Content Placeholder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95126" cy="231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" name="Oval 5"/>
            <p:cNvSpPr/>
            <p:nvPr/>
          </p:nvSpPr>
          <p:spPr>
            <a:xfrm>
              <a:off x="326391" y="45949"/>
              <a:ext cx="2340001" cy="2340001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sp>
        <p:nvSpPr>
          <p:cNvPr id="268" name="X bizTravellers"/>
          <p:cNvSpPr txBox="1"/>
          <p:nvPr/>
        </p:nvSpPr>
        <p:spPr>
          <a:xfrm>
            <a:off x="4748936" y="2412403"/>
            <a:ext cx="3506928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25% Commission</a:t>
            </a:r>
          </a:p>
        </p:txBody>
      </p:sp>
      <p:sp>
        <p:nvSpPr>
          <p:cNvPr id="269" name="X bizTravellers"/>
          <p:cNvSpPr txBox="1"/>
          <p:nvPr/>
        </p:nvSpPr>
        <p:spPr>
          <a:xfrm>
            <a:off x="5234584" y="4380903"/>
            <a:ext cx="2535632" cy="170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7200"/>
              <a:t>75€</a:t>
            </a:r>
            <a:br>
              <a:rPr sz="6400"/>
            </a:br>
            <a:r>
              <a:t>Commission</a:t>
            </a:r>
          </a:p>
        </p:txBody>
      </p:sp>
      <p:sp>
        <p:nvSpPr>
          <p:cNvPr id="270" name="X bizTravellers"/>
          <p:cNvSpPr txBox="1"/>
          <p:nvPr/>
        </p:nvSpPr>
        <p:spPr>
          <a:xfrm>
            <a:off x="9859672" y="4496221"/>
            <a:ext cx="214792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3200"/>
            </a:pPr>
            <a:r>
              <a:rPr sz="7200"/>
              <a:t>300€</a:t>
            </a:r>
          </a:p>
        </p:txBody>
      </p:sp>
      <p:sp>
        <p:nvSpPr>
          <p:cNvPr id="271" name="X bizTravellers"/>
          <p:cNvSpPr txBox="1"/>
          <p:nvPr/>
        </p:nvSpPr>
        <p:spPr>
          <a:xfrm>
            <a:off x="1069963" y="4380903"/>
            <a:ext cx="2147927" cy="170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7200"/>
              <a:t>225€</a:t>
            </a:r>
            <a:br>
              <a:rPr sz="6400"/>
            </a:br>
            <a:r>
              <a:t>Earning</a:t>
            </a:r>
          </a:p>
        </p:txBody>
      </p:sp>
      <p:sp>
        <p:nvSpPr>
          <p:cNvPr id="272" name="Free Parking"/>
          <p:cNvSpPr txBox="1"/>
          <p:nvPr/>
        </p:nvSpPr>
        <p:spPr>
          <a:xfrm>
            <a:off x="856197" y="6755944"/>
            <a:ext cx="257545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Free Parking</a:t>
            </a:r>
          </a:p>
        </p:txBody>
      </p:sp>
      <p:sp>
        <p:nvSpPr>
          <p:cNvPr id="273" name="+"/>
          <p:cNvSpPr txBox="1"/>
          <p:nvPr/>
        </p:nvSpPr>
        <p:spPr>
          <a:xfrm>
            <a:off x="1964856" y="6127224"/>
            <a:ext cx="358141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2267" y="1349730"/>
            <a:ext cx="3560266" cy="838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" name="Group"/>
          <p:cNvGrpSpPr/>
          <p:nvPr/>
        </p:nvGrpSpPr>
        <p:grpSpPr>
          <a:xfrm>
            <a:off x="9763635" y="598832"/>
            <a:ext cx="2340001" cy="2340001"/>
            <a:chOff x="0" y="0"/>
            <a:chExt cx="2339999" cy="2339999"/>
          </a:xfrm>
        </p:grpSpPr>
        <p:pic>
          <p:nvPicPr>
            <p:cNvPr id="276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47471" y="23919"/>
              <a:ext cx="2108201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77" name="Oval 5"/>
            <p:cNvSpPr/>
            <p:nvPr/>
          </p:nvSpPr>
          <p:spPr>
            <a:xfrm>
              <a:off x="0" y="0"/>
              <a:ext cx="2340000" cy="2340000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grpSp>
        <p:nvGrpSpPr>
          <p:cNvPr id="281" name="Group"/>
          <p:cNvGrpSpPr/>
          <p:nvPr/>
        </p:nvGrpSpPr>
        <p:grpSpPr>
          <a:xfrm>
            <a:off x="596364" y="575857"/>
            <a:ext cx="3095126" cy="2385950"/>
            <a:chOff x="0" y="0"/>
            <a:chExt cx="3095125" cy="2385949"/>
          </a:xfrm>
        </p:grpSpPr>
        <p:pic>
          <p:nvPicPr>
            <p:cNvPr id="279" name="Content Placeholder 7" descr="Content Placeholder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95126" cy="231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Oval 5"/>
            <p:cNvSpPr/>
            <p:nvPr/>
          </p:nvSpPr>
          <p:spPr>
            <a:xfrm>
              <a:off x="326391" y="45949"/>
              <a:ext cx="2340001" cy="2340001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sp>
        <p:nvSpPr>
          <p:cNvPr id="282" name="X bizTravellers"/>
          <p:cNvSpPr txBox="1"/>
          <p:nvPr/>
        </p:nvSpPr>
        <p:spPr>
          <a:xfrm>
            <a:off x="4748936" y="2412403"/>
            <a:ext cx="3506928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25% Commission</a:t>
            </a:r>
          </a:p>
        </p:txBody>
      </p:sp>
      <p:sp>
        <p:nvSpPr>
          <p:cNvPr id="283" name="X bizTravellers"/>
          <p:cNvSpPr txBox="1"/>
          <p:nvPr/>
        </p:nvSpPr>
        <p:spPr>
          <a:xfrm>
            <a:off x="5234584" y="4380903"/>
            <a:ext cx="2535632" cy="170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7200"/>
              <a:t>75€</a:t>
            </a:r>
            <a:br>
              <a:rPr sz="6400"/>
            </a:br>
            <a:r>
              <a:t>Commission</a:t>
            </a:r>
          </a:p>
        </p:txBody>
      </p:sp>
      <p:sp>
        <p:nvSpPr>
          <p:cNvPr id="284" name="X bizTravellers"/>
          <p:cNvSpPr txBox="1"/>
          <p:nvPr/>
        </p:nvSpPr>
        <p:spPr>
          <a:xfrm>
            <a:off x="9859672" y="4496221"/>
            <a:ext cx="214792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3200"/>
            </a:pPr>
            <a:r>
              <a:rPr sz="7200"/>
              <a:t>300€</a:t>
            </a:r>
          </a:p>
        </p:txBody>
      </p:sp>
      <p:sp>
        <p:nvSpPr>
          <p:cNvPr id="285" name="X bizTravellers"/>
          <p:cNvSpPr txBox="1"/>
          <p:nvPr/>
        </p:nvSpPr>
        <p:spPr>
          <a:xfrm>
            <a:off x="1069963" y="4380903"/>
            <a:ext cx="2147927" cy="170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7200"/>
              <a:t>225€</a:t>
            </a:r>
            <a:br>
              <a:rPr sz="6400"/>
            </a:br>
            <a:r>
              <a:t>Earning</a:t>
            </a:r>
          </a:p>
        </p:txBody>
      </p:sp>
      <p:sp>
        <p:nvSpPr>
          <p:cNvPr id="286" name="Free Parking"/>
          <p:cNvSpPr txBox="1"/>
          <p:nvPr/>
        </p:nvSpPr>
        <p:spPr>
          <a:xfrm>
            <a:off x="856197" y="6755944"/>
            <a:ext cx="257545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Free Parking</a:t>
            </a:r>
          </a:p>
        </p:txBody>
      </p:sp>
      <p:sp>
        <p:nvSpPr>
          <p:cNvPr id="287" name="+"/>
          <p:cNvSpPr txBox="1"/>
          <p:nvPr/>
        </p:nvSpPr>
        <p:spPr>
          <a:xfrm>
            <a:off x="1964856" y="6127224"/>
            <a:ext cx="358141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288" name="X bizTravellers"/>
          <p:cNvSpPr txBox="1"/>
          <p:nvPr/>
        </p:nvSpPr>
        <p:spPr>
          <a:xfrm>
            <a:off x="9859672" y="7582321"/>
            <a:ext cx="214792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rgbClr val="DF5664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3200"/>
            </a:pPr>
            <a:r>
              <a:rPr sz="7200"/>
              <a:t>750€</a:t>
            </a:r>
          </a:p>
        </p:txBody>
      </p:sp>
      <p:sp>
        <p:nvSpPr>
          <p:cNvPr id="289" name="X bizTravellers"/>
          <p:cNvSpPr txBox="1"/>
          <p:nvPr/>
        </p:nvSpPr>
        <p:spPr>
          <a:xfrm>
            <a:off x="1069963" y="7582321"/>
            <a:ext cx="214792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rgbClr val="DF5664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3200"/>
            </a:pPr>
            <a:r>
              <a:rPr sz="7200"/>
              <a:t>175€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2267" y="1349730"/>
            <a:ext cx="3560266" cy="838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Group"/>
          <p:cNvGrpSpPr/>
          <p:nvPr/>
        </p:nvGrpSpPr>
        <p:grpSpPr>
          <a:xfrm>
            <a:off x="9763635" y="598832"/>
            <a:ext cx="2340001" cy="2340001"/>
            <a:chOff x="0" y="0"/>
            <a:chExt cx="2339999" cy="2339999"/>
          </a:xfrm>
        </p:grpSpPr>
        <p:pic>
          <p:nvPicPr>
            <p:cNvPr id="292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47471" y="23919"/>
              <a:ext cx="2108201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93" name="Oval 5"/>
            <p:cNvSpPr/>
            <p:nvPr/>
          </p:nvSpPr>
          <p:spPr>
            <a:xfrm>
              <a:off x="0" y="0"/>
              <a:ext cx="2340000" cy="2340000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grpSp>
        <p:nvGrpSpPr>
          <p:cNvPr id="297" name="Group"/>
          <p:cNvGrpSpPr/>
          <p:nvPr/>
        </p:nvGrpSpPr>
        <p:grpSpPr>
          <a:xfrm>
            <a:off x="596364" y="575857"/>
            <a:ext cx="3095126" cy="2385950"/>
            <a:chOff x="0" y="0"/>
            <a:chExt cx="3095125" cy="2385949"/>
          </a:xfrm>
        </p:grpSpPr>
        <p:pic>
          <p:nvPicPr>
            <p:cNvPr id="295" name="Content Placeholder 7" descr="Content Placeholder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95126" cy="231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" name="Oval 5"/>
            <p:cNvSpPr/>
            <p:nvPr/>
          </p:nvSpPr>
          <p:spPr>
            <a:xfrm>
              <a:off x="326391" y="45949"/>
              <a:ext cx="2340001" cy="2340001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sp>
        <p:nvSpPr>
          <p:cNvPr id="298" name="X bizTravellers"/>
          <p:cNvSpPr txBox="1"/>
          <p:nvPr/>
        </p:nvSpPr>
        <p:spPr>
          <a:xfrm>
            <a:off x="4748936" y="2412403"/>
            <a:ext cx="3506928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25% Commission</a:t>
            </a:r>
          </a:p>
        </p:txBody>
      </p:sp>
      <p:sp>
        <p:nvSpPr>
          <p:cNvPr id="299" name="X bizTravellers"/>
          <p:cNvSpPr txBox="1"/>
          <p:nvPr/>
        </p:nvSpPr>
        <p:spPr>
          <a:xfrm>
            <a:off x="5234584" y="4380903"/>
            <a:ext cx="2535632" cy="170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7200"/>
              <a:t>75€</a:t>
            </a:r>
            <a:br>
              <a:rPr sz="6400"/>
            </a:br>
            <a:r>
              <a:t>Commission</a:t>
            </a:r>
          </a:p>
        </p:txBody>
      </p:sp>
      <p:sp>
        <p:nvSpPr>
          <p:cNvPr id="300" name="X bizTravellers"/>
          <p:cNvSpPr txBox="1"/>
          <p:nvPr/>
        </p:nvSpPr>
        <p:spPr>
          <a:xfrm>
            <a:off x="9859672" y="4496221"/>
            <a:ext cx="214792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3200"/>
            </a:pPr>
            <a:r>
              <a:rPr sz="7200"/>
              <a:t>300€</a:t>
            </a:r>
          </a:p>
        </p:txBody>
      </p:sp>
      <p:sp>
        <p:nvSpPr>
          <p:cNvPr id="301" name="X bizTravellers"/>
          <p:cNvSpPr txBox="1"/>
          <p:nvPr/>
        </p:nvSpPr>
        <p:spPr>
          <a:xfrm>
            <a:off x="1069963" y="4380903"/>
            <a:ext cx="2147927" cy="170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rPr sz="7200"/>
              <a:t>225€</a:t>
            </a:r>
            <a:br>
              <a:rPr sz="6400"/>
            </a:br>
            <a:r>
              <a:t>Earning</a:t>
            </a:r>
          </a:p>
        </p:txBody>
      </p:sp>
      <p:sp>
        <p:nvSpPr>
          <p:cNvPr id="302" name="Free Parking"/>
          <p:cNvSpPr txBox="1"/>
          <p:nvPr/>
        </p:nvSpPr>
        <p:spPr>
          <a:xfrm>
            <a:off x="856197" y="6755944"/>
            <a:ext cx="257545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Free Parking</a:t>
            </a:r>
          </a:p>
        </p:txBody>
      </p:sp>
      <p:sp>
        <p:nvSpPr>
          <p:cNvPr id="303" name="+"/>
          <p:cNvSpPr txBox="1"/>
          <p:nvPr/>
        </p:nvSpPr>
        <p:spPr>
          <a:xfrm>
            <a:off x="1964856" y="6127224"/>
            <a:ext cx="358141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56C29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304" name="X bizTravellers"/>
          <p:cNvSpPr txBox="1"/>
          <p:nvPr/>
        </p:nvSpPr>
        <p:spPr>
          <a:xfrm>
            <a:off x="9859672" y="7582321"/>
            <a:ext cx="214792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rgbClr val="DF5664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3200"/>
            </a:pPr>
            <a:r>
              <a:rPr sz="7200"/>
              <a:t>750€</a:t>
            </a:r>
          </a:p>
        </p:txBody>
      </p:sp>
      <p:sp>
        <p:nvSpPr>
          <p:cNvPr id="305" name="X bizTravellers"/>
          <p:cNvSpPr txBox="1"/>
          <p:nvPr/>
        </p:nvSpPr>
        <p:spPr>
          <a:xfrm>
            <a:off x="1069963" y="7582321"/>
            <a:ext cx="2147927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200">
                <a:solidFill>
                  <a:srgbClr val="DF5664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>
              <a:defRPr sz="3200"/>
            </a:pPr>
            <a:r>
              <a:rPr sz="7200"/>
              <a:t>175€</a:t>
            </a:r>
          </a:p>
        </p:txBody>
      </p:sp>
      <p:grpSp>
        <p:nvGrpSpPr>
          <p:cNvPr id="308" name="Group"/>
          <p:cNvGrpSpPr/>
          <p:nvPr/>
        </p:nvGrpSpPr>
        <p:grpSpPr>
          <a:xfrm rot="20850000">
            <a:off x="9173983" y="7660407"/>
            <a:ext cx="3519306" cy="1184713"/>
            <a:chOff x="109951" y="-495958"/>
            <a:chExt cx="3519305" cy="1184711"/>
          </a:xfrm>
        </p:grpSpPr>
        <p:sp>
          <p:nvSpPr>
            <p:cNvPr id="306" name="Rounded Rectangle"/>
            <p:cNvSpPr/>
            <p:nvPr/>
          </p:nvSpPr>
          <p:spPr>
            <a:xfrm>
              <a:off x="109951" y="-495959"/>
              <a:ext cx="3519306" cy="1184713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7" name="SAVE 450€"/>
            <p:cNvSpPr/>
            <p:nvPr/>
          </p:nvSpPr>
          <p:spPr>
            <a:xfrm>
              <a:off x="176293" y="-402718"/>
              <a:ext cx="3386622" cy="998231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3200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SAVE 450€ </a:t>
              </a:r>
            </a:p>
          </p:txBody>
        </p:sp>
      </p:grpSp>
      <p:grpSp>
        <p:nvGrpSpPr>
          <p:cNvPr id="311" name="Group"/>
          <p:cNvGrpSpPr/>
          <p:nvPr/>
        </p:nvGrpSpPr>
        <p:grpSpPr>
          <a:xfrm rot="20850000">
            <a:off x="384273" y="7751481"/>
            <a:ext cx="3519307" cy="1184713"/>
            <a:chOff x="109951" y="-495958"/>
            <a:chExt cx="3519305" cy="1184711"/>
          </a:xfrm>
        </p:grpSpPr>
        <p:sp>
          <p:nvSpPr>
            <p:cNvPr id="309" name="Rounded Rectangle"/>
            <p:cNvSpPr/>
            <p:nvPr/>
          </p:nvSpPr>
          <p:spPr>
            <a:xfrm>
              <a:off x="109951" y="-495959"/>
              <a:ext cx="3519306" cy="1184713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10" name="SAVE 400€"/>
            <p:cNvSpPr/>
            <p:nvPr/>
          </p:nvSpPr>
          <p:spPr>
            <a:xfrm>
              <a:off x="176293" y="-402718"/>
              <a:ext cx="3386622" cy="998231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3200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SAVE 400€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WhatsApp Image 2018-08-16 at 10.42.07 AM.jpeg" descr="WhatsApp Image 2018-08-16 at 10.42.07 AM.jpeg"/>
          <p:cNvPicPr>
            <a:picLocks noChangeAspect="1"/>
          </p:cNvPicPr>
          <p:nvPr/>
        </p:nvPicPr>
        <p:blipFill>
          <a:blip r:embed="rId2">
            <a:extLst/>
          </a:blip>
          <a:srcRect l="14443" t="6284" r="14440" b="22603"/>
          <a:stretch>
            <a:fillRect/>
          </a:stretch>
        </p:blipFill>
        <p:spPr>
          <a:xfrm>
            <a:off x="2110624" y="1594171"/>
            <a:ext cx="1905007" cy="1904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25" t="425" r="421" b="426"/>
          <a:stretch>
            <a:fillRect/>
          </a:stretch>
        </p:blipFill>
        <p:spPr>
          <a:xfrm>
            <a:off x="5553857" y="1583888"/>
            <a:ext cx="1905007" cy="1904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040" t="5291" r="2036" b="30802"/>
          <a:stretch>
            <a:fillRect/>
          </a:stretch>
        </p:blipFill>
        <p:spPr>
          <a:xfrm>
            <a:off x="8997090" y="1583871"/>
            <a:ext cx="1905007" cy="1904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" name="18401899_1699124756781436_8194936118020655544_o.jpg" descr="18401899_1699124756781436_8194936118020655544_o.jpg"/>
          <p:cNvPicPr>
            <a:picLocks noChangeAspect="1"/>
          </p:cNvPicPr>
          <p:nvPr/>
        </p:nvPicPr>
        <p:blipFill>
          <a:blip r:embed="rId5">
            <a:extLst/>
          </a:blip>
          <a:srcRect l="38806" t="22015" r="27030" b="52363"/>
          <a:stretch>
            <a:fillRect/>
          </a:stretch>
        </p:blipFill>
        <p:spPr>
          <a:xfrm>
            <a:off x="5553857" y="4973389"/>
            <a:ext cx="1905007" cy="1904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7" name="WhatsApp Image 2018-08-16 at 10.56.52 AM.jpeg" descr="WhatsApp Image 2018-08-16 at 10.56.52 AM.jpeg"/>
          <p:cNvPicPr>
            <a:picLocks noChangeAspect="1"/>
          </p:cNvPicPr>
          <p:nvPr/>
        </p:nvPicPr>
        <p:blipFill>
          <a:blip r:embed="rId6">
            <a:extLst/>
          </a:blip>
          <a:srcRect l="26734" t="19890" r="33476" b="50251"/>
          <a:stretch>
            <a:fillRect/>
          </a:stretch>
        </p:blipFill>
        <p:spPr>
          <a:xfrm>
            <a:off x="2110624" y="4983670"/>
            <a:ext cx="1905007" cy="1904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8" name="WhatsApp Image 2018-08-16 at 10.52.20 AM.jpeg" descr="WhatsApp Image 2018-08-16 at 10.52.20 AM.jpeg"/>
          <p:cNvPicPr>
            <a:picLocks noChangeAspect="1"/>
          </p:cNvPicPr>
          <p:nvPr/>
        </p:nvPicPr>
        <p:blipFill>
          <a:blip r:embed="rId7">
            <a:extLst/>
          </a:blip>
          <a:srcRect l="17868" t="11715" r="13091" b="27317"/>
          <a:stretch>
            <a:fillRect/>
          </a:stretch>
        </p:blipFill>
        <p:spPr>
          <a:xfrm>
            <a:off x="8997090" y="4973389"/>
            <a:ext cx="1905006" cy="1904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9" name="Massimo"/>
          <p:cNvSpPr txBox="1"/>
          <p:nvPr/>
        </p:nvSpPr>
        <p:spPr>
          <a:xfrm>
            <a:off x="1886296" y="3514728"/>
            <a:ext cx="235366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5BBA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Massimo Perini</a:t>
            </a:r>
          </a:p>
        </p:txBody>
      </p:sp>
      <p:sp>
        <p:nvSpPr>
          <p:cNvPr id="320" name="Charles"/>
          <p:cNvSpPr txBox="1"/>
          <p:nvPr/>
        </p:nvSpPr>
        <p:spPr>
          <a:xfrm>
            <a:off x="5365648" y="3514728"/>
            <a:ext cx="228142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5BBA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Charles Ferrari</a:t>
            </a:r>
          </a:p>
        </p:txBody>
      </p:sp>
      <p:sp>
        <p:nvSpPr>
          <p:cNvPr id="321" name="Csaba"/>
          <p:cNvSpPr txBox="1"/>
          <p:nvPr/>
        </p:nvSpPr>
        <p:spPr>
          <a:xfrm>
            <a:off x="8890413" y="3514728"/>
            <a:ext cx="211836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5BBA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Csaba Rohrer</a:t>
            </a:r>
          </a:p>
        </p:txBody>
      </p:sp>
      <p:sp>
        <p:nvSpPr>
          <p:cNvPr id="322" name="Zaiqiao"/>
          <p:cNvSpPr txBox="1"/>
          <p:nvPr/>
        </p:nvSpPr>
        <p:spPr>
          <a:xfrm>
            <a:off x="9139285" y="6891495"/>
            <a:ext cx="162062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5BBA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Zaiqiao Ye</a:t>
            </a:r>
          </a:p>
        </p:txBody>
      </p:sp>
      <p:sp>
        <p:nvSpPr>
          <p:cNvPr id="323" name="Imran"/>
          <p:cNvSpPr txBox="1"/>
          <p:nvPr/>
        </p:nvSpPr>
        <p:spPr>
          <a:xfrm>
            <a:off x="5628081" y="6891495"/>
            <a:ext cx="175656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5BBA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Imran Syed</a:t>
            </a:r>
          </a:p>
        </p:txBody>
      </p:sp>
      <p:sp>
        <p:nvSpPr>
          <p:cNvPr id="324" name="Santhos"/>
          <p:cNvSpPr txBox="1"/>
          <p:nvPr/>
        </p:nvSpPr>
        <p:spPr>
          <a:xfrm>
            <a:off x="2410247" y="6891494"/>
            <a:ext cx="130576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5BBA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Santhos</a:t>
            </a:r>
          </a:p>
        </p:txBody>
      </p:sp>
      <p:sp>
        <p:nvSpPr>
          <p:cNvPr id="325" name="Data Science"/>
          <p:cNvSpPr txBox="1"/>
          <p:nvPr/>
        </p:nvSpPr>
        <p:spPr>
          <a:xfrm>
            <a:off x="2043572" y="3932674"/>
            <a:ext cx="2039113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Data Science</a:t>
            </a:r>
          </a:p>
        </p:txBody>
      </p:sp>
      <p:sp>
        <p:nvSpPr>
          <p:cNvPr id="326" name="Software"/>
          <p:cNvSpPr txBox="1"/>
          <p:nvPr/>
        </p:nvSpPr>
        <p:spPr>
          <a:xfrm>
            <a:off x="2354011" y="7237466"/>
            <a:ext cx="141823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Software</a:t>
            </a:r>
          </a:p>
        </p:txBody>
      </p:sp>
      <p:sp>
        <p:nvSpPr>
          <p:cNvPr id="327" name="Software/IT"/>
          <p:cNvSpPr txBox="1"/>
          <p:nvPr/>
        </p:nvSpPr>
        <p:spPr>
          <a:xfrm>
            <a:off x="5602630" y="7237466"/>
            <a:ext cx="180746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Software/IT</a:t>
            </a:r>
          </a:p>
        </p:txBody>
      </p:sp>
      <p:sp>
        <p:nvSpPr>
          <p:cNvPr id="328" name="Design/UX"/>
          <p:cNvSpPr txBox="1"/>
          <p:nvPr/>
        </p:nvSpPr>
        <p:spPr>
          <a:xfrm>
            <a:off x="9108346" y="7237466"/>
            <a:ext cx="166664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Design/UX</a:t>
            </a:r>
          </a:p>
        </p:txBody>
      </p:sp>
      <p:sp>
        <p:nvSpPr>
          <p:cNvPr id="329" name="Data Science"/>
          <p:cNvSpPr txBox="1"/>
          <p:nvPr/>
        </p:nvSpPr>
        <p:spPr>
          <a:xfrm>
            <a:off x="8922114" y="3932674"/>
            <a:ext cx="2039113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Data Science</a:t>
            </a:r>
          </a:p>
        </p:txBody>
      </p:sp>
      <p:sp>
        <p:nvSpPr>
          <p:cNvPr id="330" name="PhD Service Design"/>
          <p:cNvSpPr txBox="1"/>
          <p:nvPr/>
        </p:nvSpPr>
        <p:spPr>
          <a:xfrm>
            <a:off x="5015280" y="3932674"/>
            <a:ext cx="298216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E5E5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PhD Service Design</a:t>
            </a:r>
          </a:p>
        </p:txBody>
      </p:sp>
      <p:pic>
        <p:nvPicPr>
          <p:cNvPr id="331" name="Picture 1" descr="Picture 1"/>
          <p:cNvPicPr>
            <a:picLocks noChangeAspect="1"/>
          </p:cNvPicPr>
          <p:nvPr/>
        </p:nvPicPr>
        <p:blipFill>
          <a:blip r:embed="rId8">
            <a:extLst/>
          </a:blip>
          <a:srcRect l="13299" t="13299" r="13297" b="13297"/>
          <a:stretch>
            <a:fillRect/>
          </a:stretch>
        </p:blipFill>
        <p:spPr>
          <a:xfrm>
            <a:off x="8997117" y="4983670"/>
            <a:ext cx="1905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2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333" name="moveon-logo.png" descr="moveon-log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Line"/>
          <p:cNvSpPr/>
          <p:nvPr/>
        </p:nvSpPr>
        <p:spPr>
          <a:xfrm flipV="1">
            <a:off x="6502400" y="1719816"/>
            <a:ext cx="1" cy="728922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BBA0"/>
                </a:solidFill>
              </a:defRPr>
            </a:pPr>
          </a:p>
        </p:txBody>
      </p:sp>
      <p:sp>
        <p:nvSpPr>
          <p:cNvPr id="336" name="Line"/>
          <p:cNvSpPr/>
          <p:nvPr/>
        </p:nvSpPr>
        <p:spPr>
          <a:xfrm>
            <a:off x="1450264" y="4747278"/>
            <a:ext cx="86642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BBA0"/>
                </a:solidFill>
              </a:defRPr>
            </a:pPr>
          </a:p>
        </p:txBody>
      </p:sp>
      <p:sp>
        <p:nvSpPr>
          <p:cNvPr id="337" name="Trust"/>
          <p:cNvSpPr txBox="1"/>
          <p:nvPr/>
        </p:nvSpPr>
        <p:spPr>
          <a:xfrm>
            <a:off x="6081013" y="1193948"/>
            <a:ext cx="842773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14BE9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Trust</a:t>
            </a:r>
          </a:p>
        </p:txBody>
      </p:sp>
      <p:sp>
        <p:nvSpPr>
          <p:cNvPr id="338" name="Convenience"/>
          <p:cNvSpPr txBox="1"/>
          <p:nvPr/>
        </p:nvSpPr>
        <p:spPr>
          <a:xfrm>
            <a:off x="10236225" y="4516748"/>
            <a:ext cx="200558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14BE9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Convenience</a:t>
            </a:r>
          </a:p>
        </p:txBody>
      </p:sp>
      <p:pic>
        <p:nvPicPr>
          <p:cNvPr id="339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9947" y="1558282"/>
            <a:ext cx="4069380" cy="1291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Screen Shot 2018-08-16 at 10.36.26 AM.png" descr="Screen Shot 2018-08-16 at 10.36.2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08652" y="2984508"/>
            <a:ext cx="2154070" cy="682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99545" y="3289308"/>
            <a:ext cx="1222963" cy="682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72247" y="7138179"/>
            <a:ext cx="1458437" cy="529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25165" y="7626417"/>
            <a:ext cx="2154070" cy="873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24855" y="7971650"/>
            <a:ext cx="2339565" cy="813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39780" y="7084011"/>
            <a:ext cx="1832202" cy="637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Business"/>
          <p:cNvSpPr txBox="1"/>
          <p:nvPr/>
        </p:nvSpPr>
        <p:spPr>
          <a:xfrm>
            <a:off x="9810212" y="8714951"/>
            <a:ext cx="2810726" cy="84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9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Business</a:t>
            </a:r>
          </a:p>
        </p:txBody>
      </p:sp>
      <p:sp>
        <p:nvSpPr>
          <p:cNvPr id="348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349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Line"/>
          <p:cNvSpPr/>
          <p:nvPr/>
        </p:nvSpPr>
        <p:spPr>
          <a:xfrm flipV="1">
            <a:off x="2616640" y="2791470"/>
            <a:ext cx="9020279" cy="2551410"/>
          </a:xfrm>
          <a:prstGeom prst="line">
            <a:avLst/>
          </a:prstGeom>
          <a:ln w="50800">
            <a:solidFill>
              <a:srgbClr val="535353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BBA0"/>
                </a:solidFill>
              </a:defRPr>
            </a:pPr>
          </a:p>
        </p:txBody>
      </p:sp>
      <p:sp>
        <p:nvSpPr>
          <p:cNvPr id="351" name="2018"/>
          <p:cNvSpPr txBox="1"/>
          <p:nvPr/>
        </p:nvSpPr>
        <p:spPr>
          <a:xfrm>
            <a:off x="2224771" y="5641037"/>
            <a:ext cx="79217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2018</a:t>
            </a:r>
          </a:p>
        </p:txBody>
      </p:sp>
      <p:sp>
        <p:nvSpPr>
          <p:cNvPr id="352" name="Circle"/>
          <p:cNvSpPr/>
          <p:nvPr/>
        </p:nvSpPr>
        <p:spPr>
          <a:xfrm>
            <a:off x="2390329" y="5145737"/>
            <a:ext cx="461060" cy="461060"/>
          </a:xfrm>
          <a:prstGeom prst="ellipse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Circle"/>
          <p:cNvSpPr/>
          <p:nvPr/>
        </p:nvSpPr>
        <p:spPr>
          <a:xfrm>
            <a:off x="5209729" y="4332937"/>
            <a:ext cx="461060" cy="461060"/>
          </a:xfrm>
          <a:prstGeom prst="ellipse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4" name="2019"/>
          <p:cNvSpPr txBox="1"/>
          <p:nvPr/>
        </p:nvSpPr>
        <p:spPr>
          <a:xfrm>
            <a:off x="5044171" y="4852994"/>
            <a:ext cx="79217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2019</a:t>
            </a:r>
          </a:p>
        </p:txBody>
      </p:sp>
      <p:sp>
        <p:nvSpPr>
          <p:cNvPr id="355" name="Circle"/>
          <p:cNvSpPr/>
          <p:nvPr/>
        </p:nvSpPr>
        <p:spPr>
          <a:xfrm>
            <a:off x="7876729" y="3583637"/>
            <a:ext cx="461059" cy="461060"/>
          </a:xfrm>
          <a:prstGeom prst="ellipse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6" name="2020"/>
          <p:cNvSpPr txBox="1"/>
          <p:nvPr/>
        </p:nvSpPr>
        <p:spPr>
          <a:xfrm>
            <a:off x="7711171" y="4116394"/>
            <a:ext cx="79217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2020</a:t>
            </a:r>
          </a:p>
        </p:txBody>
      </p:sp>
      <p:sp>
        <p:nvSpPr>
          <p:cNvPr id="357" name="Circle"/>
          <p:cNvSpPr/>
          <p:nvPr/>
        </p:nvSpPr>
        <p:spPr>
          <a:xfrm>
            <a:off x="10607229" y="2796237"/>
            <a:ext cx="461059" cy="461060"/>
          </a:xfrm>
          <a:prstGeom prst="ellipse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8" name="2021"/>
          <p:cNvSpPr txBox="1"/>
          <p:nvPr/>
        </p:nvSpPr>
        <p:spPr>
          <a:xfrm>
            <a:off x="10441671" y="3290894"/>
            <a:ext cx="79217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2021</a:t>
            </a:r>
          </a:p>
        </p:txBody>
      </p:sp>
      <p:sp>
        <p:nvSpPr>
          <p:cNvPr id="359" name="Stockholm Arlanda"/>
          <p:cNvSpPr txBox="1"/>
          <p:nvPr/>
        </p:nvSpPr>
        <p:spPr>
          <a:xfrm>
            <a:off x="1810090" y="4072587"/>
            <a:ext cx="1621537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5353"/>
                </a:solidFill>
              </a:defRPr>
            </a:pPr>
            <a:r>
              <a:t>Stockholm</a:t>
            </a:r>
            <a:br/>
            <a:r>
              <a:t>Arlanda</a:t>
            </a:r>
          </a:p>
        </p:txBody>
      </p:sp>
      <p:sp>
        <p:nvSpPr>
          <p:cNvPr id="360" name="Swedavia Airports"/>
          <p:cNvSpPr txBox="1"/>
          <p:nvPr/>
        </p:nvSpPr>
        <p:spPr>
          <a:xfrm>
            <a:off x="4702643" y="3271844"/>
            <a:ext cx="147523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5353"/>
                </a:solidFill>
              </a:defRPr>
            </a:pPr>
            <a:r>
              <a:t>Swedavia</a:t>
            </a:r>
            <a:br/>
            <a:r>
              <a:t>Airports</a:t>
            </a:r>
          </a:p>
        </p:txBody>
      </p:sp>
      <p:sp>
        <p:nvSpPr>
          <p:cNvPr id="361" name="Schiphol"/>
          <p:cNvSpPr txBox="1"/>
          <p:nvPr/>
        </p:nvSpPr>
        <p:spPr>
          <a:xfrm>
            <a:off x="7422879" y="2796237"/>
            <a:ext cx="134508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Schiphol</a:t>
            </a:r>
          </a:p>
        </p:txBody>
      </p:sp>
      <p:sp>
        <p:nvSpPr>
          <p:cNvPr id="362" name="100 Cars"/>
          <p:cNvSpPr txBox="1"/>
          <p:nvPr/>
        </p:nvSpPr>
        <p:spPr>
          <a:xfrm>
            <a:off x="1939630" y="6841187"/>
            <a:ext cx="136245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100 Cars</a:t>
            </a:r>
          </a:p>
        </p:txBody>
      </p:sp>
      <p:sp>
        <p:nvSpPr>
          <p:cNvPr id="363" name="25 Parking Spots"/>
          <p:cNvSpPr txBox="1"/>
          <p:nvPr/>
        </p:nvSpPr>
        <p:spPr>
          <a:xfrm>
            <a:off x="1360968" y="7349187"/>
            <a:ext cx="251978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25 Parking Spots</a:t>
            </a:r>
          </a:p>
        </p:txBody>
      </p:sp>
      <p:sp>
        <p:nvSpPr>
          <p:cNvPr id="364" name="2000 Cars"/>
          <p:cNvSpPr txBox="1"/>
          <p:nvPr/>
        </p:nvSpPr>
        <p:spPr>
          <a:xfrm>
            <a:off x="4674296" y="6065844"/>
            <a:ext cx="15319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2000 Cars</a:t>
            </a:r>
          </a:p>
        </p:txBody>
      </p:sp>
      <p:sp>
        <p:nvSpPr>
          <p:cNvPr id="365" name="25M€ Revenue"/>
          <p:cNvSpPr txBox="1"/>
          <p:nvPr/>
        </p:nvSpPr>
        <p:spPr>
          <a:xfrm>
            <a:off x="7380359" y="4961587"/>
            <a:ext cx="143012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5353"/>
                </a:solidFill>
              </a:defRPr>
            </a:pPr>
            <a:r>
              <a:t>25M€</a:t>
            </a:r>
            <a:br/>
            <a:r>
              <a:t>Revenue </a:t>
            </a:r>
          </a:p>
        </p:txBody>
      </p:sp>
      <p:sp>
        <p:nvSpPr>
          <p:cNvPr id="366" name="100M€ Revenue"/>
          <p:cNvSpPr txBox="1"/>
          <p:nvPr/>
        </p:nvSpPr>
        <p:spPr>
          <a:xfrm>
            <a:off x="10122697" y="4072587"/>
            <a:ext cx="143012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35353"/>
                </a:solidFill>
              </a:defRPr>
            </a:pPr>
            <a:r>
              <a:t>100M€</a:t>
            </a:r>
            <a:br/>
            <a:r>
              <a:t>Revenue </a:t>
            </a:r>
          </a:p>
        </p:txBody>
      </p:sp>
      <p:sp>
        <p:nvSpPr>
          <p:cNvPr id="367" name="Europe"/>
          <p:cNvSpPr txBox="1"/>
          <p:nvPr/>
        </p:nvSpPr>
        <p:spPr>
          <a:xfrm>
            <a:off x="10277993" y="2032253"/>
            <a:ext cx="111953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Europe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8752" y="1241207"/>
            <a:ext cx="3598881" cy="7267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340" y="1245068"/>
            <a:ext cx="3598881" cy="7267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moveon-logo.png" descr="moveon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8579" y="2133282"/>
            <a:ext cx="3957466" cy="12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ring is CARing"/>
          <p:cNvSpPr txBox="1"/>
          <p:nvPr/>
        </p:nvSpPr>
        <p:spPr>
          <a:xfrm>
            <a:off x="1195255" y="3158759"/>
            <a:ext cx="2744115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53BCA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Sharing is CARing</a:t>
            </a:r>
          </a:p>
        </p:txBody>
      </p:sp>
      <p:sp>
        <p:nvSpPr>
          <p:cNvPr id="373" name="moveon.perini.me"/>
          <p:cNvSpPr txBox="1"/>
          <p:nvPr/>
        </p:nvSpPr>
        <p:spPr>
          <a:xfrm>
            <a:off x="1251033" y="7146559"/>
            <a:ext cx="2632559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35353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moveon.perini.me</a:t>
            </a:r>
          </a:p>
        </p:txBody>
      </p:sp>
      <p:pic>
        <p:nvPicPr>
          <p:cNvPr id="374" name="moveon-website.png" descr="moveon-websi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6374" y="4804048"/>
            <a:ext cx="2301802" cy="2301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5368" y="2508266"/>
            <a:ext cx="4391154" cy="375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Content Placeholder 5" descr="Content Placeholder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0502" y="4161535"/>
            <a:ext cx="3817552" cy="286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3843" y="4794356"/>
            <a:ext cx="3965054" cy="2230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31" name="moveon-logo.png" descr="moveon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34" name="moveon-logo.png" descr="moveo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5368" y="2508266"/>
            <a:ext cx="4391154" cy="375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Content Placeholder 5" descr="Content Placeholder 5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0502" y="4161535"/>
            <a:ext cx="3817552" cy="286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03843" y="4794356"/>
            <a:ext cx="3965054" cy="2230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Content Placeholder 12" descr="Content Placeholder 12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53600" y="1803282"/>
            <a:ext cx="1600200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Content Placeholder 12" descr="Content Placeholder 12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96783" y="1558972"/>
            <a:ext cx="1600201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Content Placeholder 12" descr="Content Placeholder 12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75192" y="227806"/>
            <a:ext cx="1600201" cy="160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ontent Placeholder 4" descr="Content Placeholder 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3478" y="3440221"/>
            <a:ext cx="5298122" cy="397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44" name="moveon-logo.png" descr="moveon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Content Placeholder 4" descr="Content Placeholder 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3478" y="3440221"/>
            <a:ext cx="5298122" cy="397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595718" y="1237232"/>
            <a:ext cx="4278316" cy="3641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99293" y="2247382"/>
            <a:ext cx="2451474" cy="1378955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50" name="moveon-logo.png" descr="moveon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Content Placeholder 12" descr="Content Placeholder 12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9864" y="919280"/>
            <a:ext cx="1775435" cy="1775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Content Placeholder 12" descr="Content Placeholder 12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8272" y="2494757"/>
            <a:ext cx="1775435" cy="1775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ontent Placeholder 12" descr="Content Placeholder 12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1455" y="2250446"/>
            <a:ext cx="1775435" cy="1775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Content Placeholder 4" descr="Content Placeholder 4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3478" y="3440221"/>
            <a:ext cx="5298122" cy="397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595718" y="1237232"/>
            <a:ext cx="4278316" cy="3641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99293" y="2247382"/>
            <a:ext cx="2451474" cy="137895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59" name="moveon-logo.png" descr="moveon-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"/>
          <p:cNvGrpSpPr/>
          <p:nvPr/>
        </p:nvGrpSpPr>
        <p:grpSpPr>
          <a:xfrm>
            <a:off x="8468235" y="2865093"/>
            <a:ext cx="2340001" cy="2340001"/>
            <a:chOff x="0" y="0"/>
            <a:chExt cx="2339999" cy="2339999"/>
          </a:xfrm>
        </p:grpSpPr>
        <p:pic>
          <p:nvPicPr>
            <p:cNvPr id="161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7471" y="23919"/>
              <a:ext cx="2108201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62" name="Oval 5"/>
            <p:cNvSpPr/>
            <p:nvPr/>
          </p:nvSpPr>
          <p:spPr>
            <a:xfrm>
              <a:off x="0" y="0"/>
              <a:ext cx="2340000" cy="2340000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sp>
        <p:nvSpPr>
          <p:cNvPr id="164" name="Straight Arrow Connector 7"/>
          <p:cNvSpPr/>
          <p:nvPr/>
        </p:nvSpPr>
        <p:spPr>
          <a:xfrm flipH="1">
            <a:off x="6139638" y="3736816"/>
            <a:ext cx="2201867" cy="1"/>
          </a:xfrm>
          <a:prstGeom prst="line">
            <a:avLst/>
          </a:prstGeom>
          <a:ln w="76200">
            <a:solidFill>
              <a:srgbClr val="55BBA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BBA0"/>
                </a:solidFill>
              </a:defRPr>
            </a:pPr>
          </a:p>
        </p:txBody>
      </p:sp>
      <p:pic>
        <p:nvPicPr>
          <p:cNvPr id="16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1610" y="4196162"/>
            <a:ext cx="1496283" cy="84166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67" name="moveon-logo.png" descr="moveon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Group"/>
          <p:cNvGrpSpPr/>
          <p:nvPr/>
        </p:nvGrpSpPr>
        <p:grpSpPr>
          <a:xfrm>
            <a:off x="2196563" y="2842118"/>
            <a:ext cx="3095127" cy="2385951"/>
            <a:chOff x="0" y="0"/>
            <a:chExt cx="3095125" cy="2385949"/>
          </a:xfrm>
        </p:grpSpPr>
        <p:pic>
          <p:nvPicPr>
            <p:cNvPr id="168" name="Content Placeholder 7" descr="Content Placeholder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95126" cy="231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" name="Oval 5"/>
            <p:cNvSpPr/>
            <p:nvPr/>
          </p:nvSpPr>
          <p:spPr>
            <a:xfrm>
              <a:off x="326391" y="45949"/>
              <a:ext cx="2340001" cy="2340001"/>
            </a:xfrm>
            <a:prstGeom prst="ellipse">
              <a:avLst/>
            </a:prstGeom>
            <a:noFill/>
            <a:ln w="101600" cap="flat">
              <a:solidFill>
                <a:srgbClr val="55BBA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6FB8A1"/>
                  </a:solidFill>
                </a:defRPr>
              </a:pPr>
            </a:p>
          </p:txBody>
        </p:sp>
      </p:grpSp>
      <p:sp>
        <p:nvSpPr>
          <p:cNvPr id="171" name="Straight Arrow Connector 9"/>
          <p:cNvSpPr/>
          <p:nvPr/>
        </p:nvSpPr>
        <p:spPr>
          <a:xfrm>
            <a:off x="4932661" y="4616991"/>
            <a:ext cx="1938606" cy="1"/>
          </a:xfrm>
          <a:prstGeom prst="line">
            <a:avLst/>
          </a:prstGeom>
          <a:ln w="76200">
            <a:solidFill>
              <a:srgbClr val="55BBA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55BBA0"/>
                </a:solidFill>
              </a:defRPr>
            </a:pPr>
          </a:p>
        </p:txBody>
      </p:sp>
      <p:pic>
        <p:nvPicPr>
          <p:cNvPr id="172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23997" y="3032366"/>
            <a:ext cx="763938" cy="1408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6169" y="3108393"/>
            <a:ext cx="2628901" cy="295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6387" y="3418642"/>
            <a:ext cx="6584597" cy="264885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ctangle"/>
          <p:cNvSpPr/>
          <p:nvPr/>
        </p:nvSpPr>
        <p:spPr>
          <a:xfrm rot="20850000">
            <a:off x="1393640" y="8316979"/>
            <a:ext cx="16055552" cy="6086171"/>
          </a:xfrm>
          <a:prstGeom prst="rect">
            <a:avLst/>
          </a:prstGeom>
          <a:solidFill>
            <a:srgbClr val="14BE9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/>
            </a:pPr>
          </a:p>
        </p:txBody>
      </p:sp>
      <p:pic>
        <p:nvPicPr>
          <p:cNvPr id="177" name="moveon-logo.png" descr="moveon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8" y="128932"/>
            <a:ext cx="3289785" cy="1043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5BBA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5BBA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